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2" r:id="rId6"/>
    <p:sldId id="257" r:id="rId7"/>
    <p:sldId id="258" r:id="rId8"/>
    <p:sldId id="278" r:id="rId9"/>
    <p:sldId id="260" r:id="rId10"/>
    <p:sldId id="268" r:id="rId11"/>
    <p:sldId id="280" r:id="rId12"/>
    <p:sldId id="283" r:id="rId13"/>
    <p:sldId id="281" r:id="rId14"/>
    <p:sldId id="282" r:id="rId15"/>
    <p:sldId id="284" r:id="rId16"/>
    <p:sldId id="285" r:id="rId17"/>
    <p:sldId id="263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  <a:srgbClr val="07B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72" d="100"/>
          <a:sy n="72" d="100"/>
        </p:scale>
        <p:origin x="456" y="56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791059" y="1153990"/>
            <a:ext cx="6825035" cy="4550023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5794" y="1724428"/>
            <a:ext cx="6190693" cy="2003898"/>
          </a:xfrm>
        </p:spPr>
        <p:txBody>
          <a:bodyPr/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manager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61141" y="5570845"/>
            <a:ext cx="2818989" cy="1062942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dirty="0"/>
              <a:t>Sarowar Malla</a:t>
            </a:r>
          </a:p>
          <a:p>
            <a:pPr algn="r"/>
            <a:r>
              <a:rPr lang="en-US" dirty="0"/>
              <a:t>Samir Shrestha</a:t>
            </a:r>
          </a:p>
          <a:p>
            <a:pPr algn="r"/>
            <a:r>
              <a:rPr lang="en-US" dirty="0"/>
              <a:t>Melina Rayamajhi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0.06289 -3.7037E-6 C 0.09127 -3.7037E-6 0.12669 0.05949 0.12669 0.10834 L 0.12669 0.2187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1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6E652065-AD9D-47D6-88F6-EDDBA620E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527403"/>
            <a:ext cx="7287768" cy="630936"/>
          </a:xfrm>
        </p:spPr>
        <p:txBody>
          <a:bodyPr/>
          <a:lstStyle/>
          <a:p>
            <a:r>
              <a:rPr lang="en-US" dirty="0"/>
              <a:t>Dfd-0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0BEFDD-A652-4696-AF7D-3CBBBCCF3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276" y="1158339"/>
            <a:ext cx="6150283" cy="560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C0516288-DED0-46DA-AA9A-96704E4F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Date Placeholder 35">
            <a:extLst>
              <a:ext uri="{FF2B5EF4-FFF2-40B4-BE49-F238E27FC236}">
                <a16:creationId xmlns:a16="http://schemas.microsoft.com/office/drawing/2014/main" id="{46860951-C972-4B3E-BCD4-5BA55C260C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11/11/2079</a:t>
            </a:r>
          </a:p>
        </p:txBody>
      </p:sp>
    </p:spTree>
    <p:extLst>
      <p:ext uri="{BB962C8B-B14F-4D97-AF65-F5344CB8AC3E}">
        <p14:creationId xmlns:p14="http://schemas.microsoft.com/office/powerpoint/2010/main" val="402808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6E652065-AD9D-47D6-88F6-EDDBA620E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0959" y="3126954"/>
            <a:ext cx="7287768" cy="604091"/>
          </a:xfrm>
        </p:spPr>
        <p:txBody>
          <a:bodyPr/>
          <a:lstStyle/>
          <a:p>
            <a:r>
              <a:rPr lang="en-US" dirty="0"/>
              <a:t>Dfd-1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05B541-ADF4-42E2-BF72-F42281315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45"/>
          <a:stretch/>
        </p:blipFill>
        <p:spPr bwMode="auto">
          <a:xfrm>
            <a:off x="5284157" y="136525"/>
            <a:ext cx="5821810" cy="65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4A386ACE-D251-4ED0-BEB9-026C6A66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Date Placeholder 35">
            <a:extLst>
              <a:ext uri="{FF2B5EF4-FFF2-40B4-BE49-F238E27FC236}">
                <a16:creationId xmlns:a16="http://schemas.microsoft.com/office/drawing/2014/main" id="{BAAFA7D4-728C-4BB9-B090-5AA5B06113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11/11/2079</a:t>
            </a:r>
          </a:p>
        </p:txBody>
      </p:sp>
    </p:spTree>
    <p:extLst>
      <p:ext uri="{BB962C8B-B14F-4D97-AF65-F5344CB8AC3E}">
        <p14:creationId xmlns:p14="http://schemas.microsoft.com/office/powerpoint/2010/main" val="185146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6E652065-AD9D-47D6-88F6-EDDBA620E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947" y="2582990"/>
            <a:ext cx="3736202" cy="1692015"/>
          </a:xfrm>
        </p:spPr>
        <p:txBody>
          <a:bodyPr/>
          <a:lstStyle/>
          <a:p>
            <a:r>
              <a:rPr lang="en-US" dirty="0"/>
              <a:t>Use</a:t>
            </a:r>
            <a:br>
              <a:rPr lang="en-US" dirty="0"/>
            </a:br>
            <a:r>
              <a:rPr lang="en-US" dirty="0"/>
              <a:t>case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3DAD3BB-EB07-41C7-80DC-C76E5B4B3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" b="3301"/>
          <a:stretch/>
        </p:blipFill>
        <p:spPr bwMode="auto">
          <a:xfrm>
            <a:off x="5562108" y="136525"/>
            <a:ext cx="5435600" cy="650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55F9DB56-591D-43D3-ACC4-643ADEE2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Date Placeholder 35">
            <a:extLst>
              <a:ext uri="{FF2B5EF4-FFF2-40B4-BE49-F238E27FC236}">
                <a16:creationId xmlns:a16="http://schemas.microsoft.com/office/drawing/2014/main" id="{EA4D301B-2B3E-401D-9140-B234139961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11/11/2079</a:t>
            </a:r>
          </a:p>
        </p:txBody>
      </p:sp>
    </p:spTree>
    <p:extLst>
      <p:ext uri="{BB962C8B-B14F-4D97-AF65-F5344CB8AC3E}">
        <p14:creationId xmlns:p14="http://schemas.microsoft.com/office/powerpoint/2010/main" val="209044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F4F67FB-5D2B-42F7-A39A-C424A24D8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972322" y="336242"/>
            <a:ext cx="8059445" cy="604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6">
            <a:extLst>
              <a:ext uri="{FF2B5EF4-FFF2-40B4-BE49-F238E27FC236}">
                <a16:creationId xmlns:a16="http://schemas.microsoft.com/office/drawing/2014/main" id="{72554546-808B-407B-AE46-9873F2816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/>
              <a:t>Project manager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5E094501-7735-40A6-9FE3-F927496EF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Date Placeholder 35">
            <a:extLst>
              <a:ext uri="{FF2B5EF4-FFF2-40B4-BE49-F238E27FC236}">
                <a16:creationId xmlns:a16="http://schemas.microsoft.com/office/drawing/2014/main" id="{BFB0FDF3-112F-4581-BA7D-DB0B92A6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11/11/2079</a:t>
            </a:r>
          </a:p>
        </p:txBody>
      </p:sp>
    </p:spTree>
    <p:extLst>
      <p:ext uri="{BB962C8B-B14F-4D97-AF65-F5344CB8AC3E}">
        <p14:creationId xmlns:p14="http://schemas.microsoft.com/office/powerpoint/2010/main" val="51340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450" y="785804"/>
            <a:ext cx="6007099" cy="4784742"/>
          </a:xfrm>
        </p:spPr>
        <p:txBody>
          <a:bodyPr/>
          <a:lstStyle/>
          <a:p>
            <a:r>
              <a:rPr lang="en-US" noProof="0" dirty="0"/>
              <a:t>	 Summary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60914" y="2219816"/>
            <a:ext cx="5070170" cy="2860442"/>
          </a:xfrm>
        </p:spPr>
        <p:txBody>
          <a:bodyPr>
            <a:normAutofit/>
          </a:bodyPr>
          <a:lstStyle/>
          <a:p>
            <a:pPr algn="ctr"/>
            <a:r>
              <a:rPr lang="en-US" sz="1400" b="1" dirty="0"/>
              <a:t>The main goal of this project is to build an integrated website to handle project activities.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/>
              <a:t>Project manager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6" name="Text Placeholder 99">
            <a:extLst>
              <a:ext uri="{FF2B5EF4-FFF2-40B4-BE49-F238E27FC236}">
                <a16:creationId xmlns:a16="http://schemas.microsoft.com/office/drawing/2014/main" id="{F8A9A9C8-4E99-4A2A-97B2-CBE63B0F3B51}"/>
              </a:ext>
            </a:extLst>
          </p:cNvPr>
          <p:cNvSpPr txBox="1">
            <a:spLocks/>
          </p:cNvSpPr>
          <p:nvPr/>
        </p:nvSpPr>
        <p:spPr>
          <a:xfrm>
            <a:off x="3458658" y="3846201"/>
            <a:ext cx="1193531" cy="3131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spc="100" dirty="0">
                <a:solidFill>
                  <a:schemeClr val="bg1"/>
                </a:solidFill>
              </a:rPr>
              <a:t>Deadline 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7153CB-565B-41C5-8010-5241F61D3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5058" y="4097203"/>
            <a:ext cx="3671576" cy="418276"/>
            <a:chOff x="2750737" y="2675138"/>
            <a:chExt cx="6313957" cy="34441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54B548F-2004-41B1-9EE3-1168952DC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4B44BD8-EFE4-4585-9238-213BBBEC9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6D0A03-F7B8-4864-BFE3-88DDAD332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127D48C-88F7-4083-AA6B-9CCFBBA4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1096" y="4437613"/>
            <a:ext cx="4948649" cy="61832"/>
            <a:chOff x="1504814" y="2488864"/>
            <a:chExt cx="8510121" cy="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5011192-42A3-494F-957C-3ED0EBAE1C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E60234-3B64-4836-A675-1E87AE8859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4F8EDC2-3F4F-4BDE-8BE3-1CB386E6B8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9BF2098-17FD-416E-9F6A-5F4F085F20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08C926A-D873-4E19-B807-F3FB6651CC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60BB55A-7534-4860-8125-F646228844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9030EE-EBA9-47D3-AEAB-B9C16261B2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D41FC9-ABDE-4D3A-A722-8E64FBE57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0FE1CD5-7C17-490C-950D-CBFBF51E1C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3C43473-C272-4458-9FE4-921FD948D8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BB83C6C-2E8E-455C-9FD6-C41DE0736E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220AF81-4CD8-427C-BB67-AE59A2F6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49377" y="4341888"/>
            <a:ext cx="5151210" cy="211522"/>
            <a:chOff x="1835966" y="4162015"/>
            <a:chExt cx="8858463" cy="174171"/>
          </a:xfrm>
        </p:grpSpPr>
        <p:sp>
          <p:nvSpPr>
            <p:cNvPr id="48" name="Oval 234">
              <a:extLst>
                <a:ext uri="{FF2B5EF4-FFF2-40B4-BE49-F238E27FC236}">
                  <a16:creationId xmlns:a16="http://schemas.microsoft.com/office/drawing/2014/main" id="{95157308-096B-40CC-8188-DEC71DA24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236">
              <a:extLst>
                <a:ext uri="{FF2B5EF4-FFF2-40B4-BE49-F238E27FC236}">
                  <a16:creationId xmlns:a16="http://schemas.microsoft.com/office/drawing/2014/main" id="{90859070-2A69-45A5-B1E6-3339D2E74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238">
              <a:extLst>
                <a:ext uri="{FF2B5EF4-FFF2-40B4-BE49-F238E27FC236}">
                  <a16:creationId xmlns:a16="http://schemas.microsoft.com/office/drawing/2014/main" id="{F758C50A-25A8-40F5-AF18-BDC6A90F2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240">
              <a:extLst>
                <a:ext uri="{FF2B5EF4-FFF2-40B4-BE49-F238E27FC236}">
                  <a16:creationId xmlns:a16="http://schemas.microsoft.com/office/drawing/2014/main" id="{594B25D8-E6DE-4DE9-9031-794D9697B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242">
              <a:extLst>
                <a:ext uri="{FF2B5EF4-FFF2-40B4-BE49-F238E27FC236}">
                  <a16:creationId xmlns:a16="http://schemas.microsoft.com/office/drawing/2014/main" id="{18160A91-93F7-4276-8C40-3EFB4275B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244">
              <a:extLst>
                <a:ext uri="{FF2B5EF4-FFF2-40B4-BE49-F238E27FC236}">
                  <a16:creationId xmlns:a16="http://schemas.microsoft.com/office/drawing/2014/main" id="{CE16956C-4A8E-41D3-9AFA-E4632A73A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246">
              <a:extLst>
                <a:ext uri="{FF2B5EF4-FFF2-40B4-BE49-F238E27FC236}">
                  <a16:creationId xmlns:a16="http://schemas.microsoft.com/office/drawing/2014/main" id="{56531086-063B-4302-8369-2809D62EB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248">
              <a:extLst>
                <a:ext uri="{FF2B5EF4-FFF2-40B4-BE49-F238E27FC236}">
                  <a16:creationId xmlns:a16="http://schemas.microsoft.com/office/drawing/2014/main" id="{61B1DC72-FEB8-4C16-B006-33D5A1F86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250">
              <a:extLst>
                <a:ext uri="{FF2B5EF4-FFF2-40B4-BE49-F238E27FC236}">
                  <a16:creationId xmlns:a16="http://schemas.microsoft.com/office/drawing/2014/main" id="{EBF3CFDB-BECA-46BD-9DDC-7D3999547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252">
              <a:extLst>
                <a:ext uri="{FF2B5EF4-FFF2-40B4-BE49-F238E27FC236}">
                  <a16:creationId xmlns:a16="http://schemas.microsoft.com/office/drawing/2014/main" id="{31A2C8A4-F309-4A94-849A-C727DC0E6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254">
              <a:extLst>
                <a:ext uri="{FF2B5EF4-FFF2-40B4-BE49-F238E27FC236}">
                  <a16:creationId xmlns:a16="http://schemas.microsoft.com/office/drawing/2014/main" id="{CBC6AA09-1B52-470B-8B6A-23C2C93FC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256">
              <a:extLst>
                <a:ext uri="{FF2B5EF4-FFF2-40B4-BE49-F238E27FC236}">
                  <a16:creationId xmlns:a16="http://schemas.microsoft.com/office/drawing/2014/main" id="{73939EAC-102F-419F-93AC-87FD6CA0B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0" name="Text Placeholder 99">
            <a:extLst>
              <a:ext uri="{FF2B5EF4-FFF2-40B4-BE49-F238E27FC236}">
                <a16:creationId xmlns:a16="http://schemas.microsoft.com/office/drawing/2014/main" id="{E7B11874-ACB2-4572-A3AD-C818BC4E87A2}"/>
              </a:ext>
            </a:extLst>
          </p:cNvPr>
          <p:cNvSpPr txBox="1">
            <a:spLocks/>
          </p:cNvSpPr>
          <p:nvPr/>
        </p:nvSpPr>
        <p:spPr>
          <a:xfrm>
            <a:off x="4834212" y="3824337"/>
            <a:ext cx="1193531" cy="3131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spc="100" dirty="0">
                <a:solidFill>
                  <a:schemeClr val="bg1"/>
                </a:solidFill>
              </a:rPr>
              <a:t>Deadline 2</a:t>
            </a:r>
          </a:p>
        </p:txBody>
      </p:sp>
      <p:sp>
        <p:nvSpPr>
          <p:cNvPr id="61" name="Text Placeholder 99">
            <a:extLst>
              <a:ext uri="{FF2B5EF4-FFF2-40B4-BE49-F238E27FC236}">
                <a16:creationId xmlns:a16="http://schemas.microsoft.com/office/drawing/2014/main" id="{7350BECB-B204-4CD1-8B6D-BE3754AADD37}"/>
              </a:ext>
            </a:extLst>
          </p:cNvPr>
          <p:cNvSpPr txBox="1">
            <a:spLocks/>
          </p:cNvSpPr>
          <p:nvPr/>
        </p:nvSpPr>
        <p:spPr>
          <a:xfrm>
            <a:off x="7132386" y="3824337"/>
            <a:ext cx="1193531" cy="3131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spc="100" dirty="0">
                <a:solidFill>
                  <a:schemeClr val="bg1"/>
                </a:solidFill>
              </a:rPr>
              <a:t>Deadline 3</a:t>
            </a:r>
          </a:p>
        </p:txBody>
      </p:sp>
      <p:sp>
        <p:nvSpPr>
          <p:cNvPr id="62" name="Date Placeholder 35">
            <a:extLst>
              <a:ext uri="{FF2B5EF4-FFF2-40B4-BE49-F238E27FC236}">
                <a16:creationId xmlns:a16="http://schemas.microsoft.com/office/drawing/2014/main" id="{09F012D5-6432-43D6-888C-9E9714602F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11/11/2079</a:t>
            </a:r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0" grpId="0"/>
      <p:bldP spid="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36C7F07-E3B8-4E2A-9CF0-4A356D75AB54}"/>
              </a:ext>
            </a:extLst>
          </p:cNvPr>
          <p:cNvSpPr txBox="1"/>
          <p:nvPr/>
        </p:nvSpPr>
        <p:spPr>
          <a:xfrm>
            <a:off x="3048740" y="2648999"/>
            <a:ext cx="6094520" cy="1435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5400" cap="all" spc="400" dirty="0">
                <a:ln w="19050">
                  <a:solidFill>
                    <a:schemeClr val="accent5"/>
                  </a:solidFill>
                </a:ln>
                <a:noFill/>
                <a:latin typeface="+mj-lt"/>
                <a:ea typeface="+mj-ea"/>
                <a:cs typeface="+mj-cs"/>
              </a:rPr>
              <a:t>Project</a:t>
            </a: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5400" cap="all" spc="400" dirty="0">
                <a:ln w="19050">
                  <a:solidFill>
                    <a:schemeClr val="accent5"/>
                  </a:solidFill>
                </a:ln>
                <a:noFill/>
                <a:latin typeface="+mj-lt"/>
                <a:ea typeface="+mj-ea"/>
                <a:cs typeface="+mj-cs"/>
              </a:rPr>
              <a:t>manager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21BFE8-F678-4A21-A473-F0C76421C4F4}"/>
              </a:ext>
            </a:extLst>
          </p:cNvPr>
          <p:cNvSpPr txBox="1"/>
          <p:nvPr/>
        </p:nvSpPr>
        <p:spPr>
          <a:xfrm>
            <a:off x="3048740" y="4365379"/>
            <a:ext cx="6094520" cy="444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2800" cap="all" spc="400" dirty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5565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653131"/>
            <a:ext cx="7286604" cy="634323"/>
          </a:xfrm>
        </p:spPr>
        <p:txBody>
          <a:bodyPr/>
          <a:lstStyle/>
          <a:p>
            <a:r>
              <a:rPr lang="en-US" noProof="0" dirty="0"/>
              <a:t>Contents</a:t>
            </a:r>
            <a:endParaRPr lang="en-US" dirty="0"/>
          </a:p>
        </p:txBody>
      </p:sp>
      <p:pic>
        <p:nvPicPr>
          <p:cNvPr id="21" name="Picture Placeholder 20" descr="Checklist with solid fill">
            <a:extLst>
              <a:ext uri="{FF2B5EF4-FFF2-40B4-BE49-F238E27FC236}">
                <a16:creationId xmlns:a16="http://schemas.microsoft.com/office/drawing/2014/main" id="{7B3A7BB2-D754-4C1F-BBD1-08ACE735E4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7" r="367"/>
          <a:stretch/>
        </p:blipFill>
        <p:spPr>
          <a:xfrm>
            <a:off x="1803737" y="2804054"/>
            <a:ext cx="1487419" cy="1498416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612B0-CA10-4130-B168-DF81E13876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8239" y="4570546"/>
            <a:ext cx="2118414" cy="332113"/>
          </a:xfrm>
        </p:spPr>
        <p:txBody>
          <a:bodyPr>
            <a:no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23" name="Picture Placeholder 22" descr="Group brainstorm with solid fill">
            <a:extLst>
              <a:ext uri="{FF2B5EF4-FFF2-40B4-BE49-F238E27FC236}">
                <a16:creationId xmlns:a16="http://schemas.microsoft.com/office/drawing/2014/main" id="{5008DFBC-FDF6-43E4-ACE9-92DFEA05B14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18" b="418"/>
          <a:stretch/>
        </p:blipFill>
        <p:spPr>
          <a:xfrm>
            <a:off x="4156397" y="2804054"/>
            <a:ext cx="1487419" cy="1474984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60463" y="4570546"/>
            <a:ext cx="2118414" cy="33211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2686" y="4570546"/>
            <a:ext cx="2235391" cy="332113"/>
          </a:xfrm>
        </p:spPr>
        <p:txBody>
          <a:bodyPr>
            <a:normAutofit/>
          </a:bodyPr>
          <a:lstStyle/>
          <a:p>
            <a:r>
              <a:rPr lang="en-US" dirty="0"/>
              <a:t>Features</a:t>
            </a:r>
          </a:p>
        </p:txBody>
      </p:sp>
      <p:pic>
        <p:nvPicPr>
          <p:cNvPr id="25" name="Picture Placeholder 24" descr="Gears with solid fill">
            <a:extLst>
              <a:ext uri="{FF2B5EF4-FFF2-40B4-BE49-F238E27FC236}">
                <a16:creationId xmlns:a16="http://schemas.microsoft.com/office/drawing/2014/main" id="{1CBBE1EF-8A0E-4660-93D4-16195F55622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67" r="367"/>
          <a:stretch/>
        </p:blipFill>
        <p:spPr>
          <a:xfrm>
            <a:off x="6548185" y="2804053"/>
            <a:ext cx="1487417" cy="1498417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A02D31-8F04-4F7D-80D7-63235BCF72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04911" y="4570546"/>
            <a:ext cx="2118415" cy="332113"/>
          </a:xfrm>
        </p:spPr>
        <p:txBody>
          <a:bodyPr>
            <a:normAutofit/>
          </a:bodyPr>
          <a:lstStyle/>
          <a:p>
            <a:r>
              <a:rPr lang="en-US" dirty="0"/>
              <a:t>Importance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11/11/2079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/>
              <a:t>Project manager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624D75-824F-4CC8-9323-2E23CB884A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8239" y="4886780"/>
            <a:ext cx="2118414" cy="531393"/>
          </a:xfrm>
        </p:spPr>
        <p:txBody>
          <a:bodyPr>
            <a:normAutofit/>
          </a:bodyPr>
          <a:lstStyle/>
          <a:p>
            <a:r>
              <a:rPr lang="en-US" sz="1400" dirty="0"/>
              <a:t>​</a:t>
            </a:r>
          </a:p>
        </p:txBody>
      </p:sp>
      <p:pic>
        <p:nvPicPr>
          <p:cNvPr id="22" name="Picture Placeholder 24" descr="Upward trend with solid fill">
            <a:extLst>
              <a:ext uri="{FF2B5EF4-FFF2-40B4-BE49-F238E27FC236}">
                <a16:creationId xmlns:a16="http://schemas.microsoft.com/office/drawing/2014/main" id="{F56082CA-7E70-4100-97F4-894F3CA3BA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67" r="367"/>
          <a:stretch/>
        </p:blipFill>
        <p:spPr>
          <a:xfrm>
            <a:off x="8939971" y="2823484"/>
            <a:ext cx="1487417" cy="149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6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2657" r="18629"/>
          <a:stretch/>
        </p:blipFill>
        <p:spPr>
          <a:xfrm flipH="1">
            <a:off x="5033638" y="0"/>
            <a:ext cx="7158361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noProof="0" dirty="0"/>
              <a:t>Introduction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998717"/>
            <a:ext cx="4850550" cy="1731145"/>
          </a:xfrm>
        </p:spPr>
        <p:txBody>
          <a:bodyPr>
            <a:normAutofit/>
          </a:bodyPr>
          <a:lstStyle/>
          <a:p>
            <a:r>
              <a:rPr lang="en-US" sz="1400" dirty="0"/>
              <a:t>It is a web-based platform that is useful to students and project managers for the management, tracking and supervision of projects. </a:t>
            </a:r>
            <a:endParaRPr lang="en-US" sz="1400" noProof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11/11/2079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/>
              <a:t>Project manager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0.02839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Problem</a:t>
            </a:r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5" y="1979213"/>
            <a:ext cx="2788045" cy="365125"/>
          </a:xfrm>
        </p:spPr>
        <p:txBody>
          <a:bodyPr>
            <a:normAutofit/>
          </a:bodyPr>
          <a:lstStyle/>
          <a:p>
            <a:r>
              <a:rPr lang="en-US" dirty="0"/>
              <a:t>Tedious way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88893" y="1976250"/>
            <a:ext cx="2579703" cy="365125"/>
          </a:xfrm>
        </p:spPr>
        <p:txBody>
          <a:bodyPr>
            <a:normAutofit/>
          </a:bodyPr>
          <a:lstStyle/>
          <a:p>
            <a:r>
              <a:rPr lang="en-US" dirty="0"/>
              <a:t>Time management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5" y="2341375"/>
            <a:ext cx="3027740" cy="1087625"/>
          </a:xfrm>
        </p:spPr>
        <p:txBody>
          <a:bodyPr>
            <a:normAutofit/>
          </a:bodyPr>
          <a:lstStyle/>
          <a:p>
            <a:r>
              <a:rPr lang="en-US" sz="1600" dirty="0"/>
              <a:t>Managing the project activities manually is really a tedious way.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88893" y="2341375"/>
            <a:ext cx="3121242" cy="10876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As it requires lot of time and man power, proper time management issue arises.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38600" y="3503896"/>
            <a:ext cx="2774092" cy="457338"/>
          </a:xfrm>
        </p:spPr>
        <p:txBody>
          <a:bodyPr>
            <a:normAutofit/>
          </a:bodyPr>
          <a:lstStyle/>
          <a:p>
            <a:r>
              <a:rPr lang="en-US" dirty="0"/>
              <a:t>Not secure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38600" y="3842895"/>
            <a:ext cx="3256614" cy="1457161"/>
          </a:xfrm>
        </p:spPr>
        <p:txBody>
          <a:bodyPr>
            <a:normAutofit/>
          </a:bodyPr>
          <a:lstStyle/>
          <a:p>
            <a:pPr>
              <a:lnSpc>
                <a:spcPct val="134000"/>
              </a:lnSpc>
            </a:pPr>
            <a:r>
              <a:rPr lang="en-US" sz="1600" dirty="0"/>
              <a:t>By their very nature, papers are susceptible to damage from water, fires, or other natural causes.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11/11/2079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/>
              <a:t>Project manager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0.18112 0.00024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People in a video call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622569" y="1272033"/>
            <a:ext cx="6707729" cy="4471819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800" y="1944065"/>
            <a:ext cx="5749200" cy="3418048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91701" y="3146430"/>
            <a:ext cx="4614604" cy="1610287"/>
          </a:xfrm>
        </p:spPr>
        <p:txBody>
          <a:bodyPr/>
          <a:lstStyle/>
          <a:p>
            <a:r>
              <a:rPr lang="en-US" dirty="0"/>
              <a:t>To track activities of projects in efficient way.</a:t>
            </a:r>
          </a:p>
          <a:p>
            <a:r>
              <a:rPr lang="en-US" dirty="0"/>
              <a:t>To develop efficient communication and productive guidelines.</a:t>
            </a:r>
          </a:p>
          <a:p>
            <a:r>
              <a:rPr lang="en-US" dirty="0"/>
              <a:t>To achieve project goals within the estimated time with quality.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ABC6DE-6467-4345-ACB9-6CF75ECA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11/11/2079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CA845-7827-4721-AEC5-78977CC3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/>
              <a:t>Project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0.03828 -0.000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Placeholder 73" descr="Clock with solid fill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00679" y="2819123"/>
            <a:ext cx="603504" cy="603504"/>
          </a:xfrm>
        </p:spPr>
      </p:pic>
      <p:pic>
        <p:nvPicPr>
          <p:cNvPr id="27" name="Picture Placeholder 75" descr="Clipboard Partially Crossed outline">
            <a:extLst>
              <a:ext uri="{FF2B5EF4-FFF2-40B4-BE49-F238E27FC236}">
                <a16:creationId xmlns:a16="http://schemas.microsoft.com/office/drawing/2014/main" id="{963A611A-701D-4D29-A687-9530733BF1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37541" y="2822862"/>
            <a:ext cx="603504" cy="603504"/>
          </a:xfrm>
          <a:prstGeom prst="rect">
            <a:avLst/>
          </a:prstGeom>
        </p:spPr>
      </p:pic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2" y="3687380"/>
            <a:ext cx="2637621" cy="6343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Efficient</a:t>
            </a:r>
          </a:p>
          <a:p>
            <a:r>
              <a:rPr lang="en-US" dirty="0"/>
              <a:t>Monitoring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7411" y="4484160"/>
            <a:ext cx="2383764" cy="1126085"/>
          </a:xfrm>
        </p:spPr>
        <p:txBody>
          <a:bodyPr>
            <a:normAutofit/>
          </a:bodyPr>
          <a:lstStyle/>
          <a:p>
            <a:r>
              <a:rPr lang="en-US" sz="1600" dirty="0"/>
              <a:t>Supervisor will update the progress of every groups project</a:t>
            </a:r>
          </a:p>
        </p:txBody>
      </p:sp>
      <p:pic>
        <p:nvPicPr>
          <p:cNvPr id="75" name="Picture Placeholder 74" descr="Meeting with solid fill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369110" y="2847098"/>
            <a:ext cx="603504" cy="603504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36381" y="3651670"/>
            <a:ext cx="2676497" cy="670034"/>
          </a:xfrm>
        </p:spPr>
        <p:txBody>
          <a:bodyPr>
            <a:normAutofit/>
          </a:bodyPr>
          <a:lstStyle/>
          <a:p>
            <a:r>
              <a:rPr lang="en-US" dirty="0"/>
              <a:t>Group</a:t>
            </a:r>
          </a:p>
          <a:p>
            <a:r>
              <a:rPr lang="en-US" dirty="0"/>
              <a:t>Evaluation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19997" y="4485097"/>
            <a:ext cx="2301729" cy="1126085"/>
          </a:xfrm>
        </p:spPr>
        <p:txBody>
          <a:bodyPr>
            <a:normAutofit/>
          </a:bodyPr>
          <a:lstStyle/>
          <a:p>
            <a:r>
              <a:rPr lang="en-ZA" sz="1600" dirty="0"/>
              <a:t>Group strength will be evaluated based on their performance</a:t>
            </a:r>
            <a:endParaRPr lang="en-US" sz="160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08949" y="3611441"/>
            <a:ext cx="2383765" cy="682287"/>
          </a:xfrm>
        </p:spPr>
        <p:txBody>
          <a:bodyPr>
            <a:normAutofit/>
          </a:bodyPr>
          <a:lstStyle/>
          <a:p>
            <a:r>
              <a:rPr lang="en-US" dirty="0"/>
              <a:t>Time</a:t>
            </a:r>
          </a:p>
          <a:p>
            <a:r>
              <a:rPr lang="en-US" dirty="0"/>
              <a:t>Management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8949" y="4444485"/>
            <a:ext cx="2383765" cy="1126085"/>
          </a:xfrm>
        </p:spPr>
        <p:txBody>
          <a:bodyPr>
            <a:normAutofit/>
          </a:bodyPr>
          <a:lstStyle/>
          <a:p>
            <a:r>
              <a:rPr lang="en-US" sz="1600" dirty="0"/>
              <a:t>Digital process consumes less time comparatively</a:t>
            </a:r>
          </a:p>
        </p:txBody>
      </p:sp>
      <p:pic>
        <p:nvPicPr>
          <p:cNvPr id="77" name="Picture Placeholder 76" descr="Questions outline">
            <a:extLst>
              <a:ext uri="{FF2B5EF4-FFF2-40B4-BE49-F238E27FC236}">
                <a16:creationId xmlns:a16="http://schemas.microsoft.com/office/drawing/2014/main" id="{D1E6E4D0-906D-4B29-A5A3-EDBA9E13B7A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824030" y="2819123"/>
            <a:ext cx="603504" cy="603504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933900" y="3611442"/>
            <a:ext cx="2383765" cy="682286"/>
          </a:xfrm>
        </p:spPr>
        <p:txBody>
          <a:bodyPr>
            <a:normAutofit/>
          </a:bodyPr>
          <a:lstStyle/>
          <a:p>
            <a:r>
              <a:rPr lang="en-US" dirty="0"/>
              <a:t>Task</a:t>
            </a:r>
          </a:p>
          <a:p>
            <a:r>
              <a:rPr lang="en-US" dirty="0"/>
              <a:t>Feedback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33899" y="4444485"/>
            <a:ext cx="2383765" cy="1126085"/>
          </a:xfrm>
        </p:spPr>
        <p:txBody>
          <a:bodyPr>
            <a:normAutofit/>
          </a:bodyPr>
          <a:lstStyle/>
          <a:p>
            <a:r>
              <a:rPr lang="en-ZA" sz="1600" dirty="0"/>
              <a:t>User can provide feedback to every task</a:t>
            </a:r>
            <a:endParaRPr lang="en-US" sz="16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11/11/2079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/>
              <a:t>Project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3" grpId="0" build="p"/>
      <p:bldP spid="24" grpId="0" build="p"/>
      <p:bldP spid="2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644" y="1351200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Importance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973698" y="3031460"/>
            <a:ext cx="1975104" cy="868680"/>
          </a:xfrm>
        </p:spPr>
        <p:txBody>
          <a:bodyPr/>
          <a:lstStyle/>
          <a:p>
            <a:r>
              <a:rPr lang="en-US" dirty="0"/>
              <a:t>Clear Concept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02976" y="3031460"/>
            <a:ext cx="1975104" cy="868680"/>
          </a:xfrm>
        </p:spPr>
        <p:txBody>
          <a:bodyPr/>
          <a:lstStyle/>
          <a:p>
            <a:r>
              <a:rPr lang="en-US" dirty="0"/>
              <a:t>Quality control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46652" y="3031460"/>
            <a:ext cx="1975104" cy="868680"/>
          </a:xfrm>
        </p:spPr>
        <p:txBody>
          <a:bodyPr/>
          <a:lstStyle/>
          <a:p>
            <a:r>
              <a:rPr lang="en-US" dirty="0"/>
              <a:t>Orderly process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91695" y="4042386"/>
            <a:ext cx="2743200" cy="1148945"/>
          </a:xfrm>
        </p:spPr>
        <p:txBody>
          <a:bodyPr>
            <a:normAutofit/>
          </a:bodyPr>
          <a:lstStyle/>
          <a:p>
            <a:r>
              <a:rPr lang="en-US" sz="1600" dirty="0"/>
              <a:t>Proper structure is to be followed to complete the project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20973" y="4042387"/>
            <a:ext cx="2743200" cy="1148945"/>
          </a:xfrm>
        </p:spPr>
        <p:txBody>
          <a:bodyPr>
            <a:normAutofit/>
          </a:bodyPr>
          <a:lstStyle/>
          <a:p>
            <a:r>
              <a:rPr lang="en-US" sz="1600" dirty="0"/>
              <a:t>Regular examine results in consistent hit to mark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64649" y="4042386"/>
            <a:ext cx="2743200" cy="1148945"/>
          </a:xfrm>
        </p:spPr>
        <p:txBody>
          <a:bodyPr>
            <a:normAutofit/>
          </a:bodyPr>
          <a:lstStyle/>
          <a:p>
            <a:r>
              <a:rPr lang="en-US" sz="1600" dirty="0"/>
              <a:t>Ensures to do right things at the right time through out project life cycle</a:t>
            </a:r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2138E7D7-EAED-45BA-8679-6A7129C1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11/11/2079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/>
              <a:t>Project manager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animBg="1"/>
      <p:bldP spid="24" grpId="0" build="p" animBg="1"/>
      <p:bldP spid="25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6E652065-AD9D-47D6-88F6-EDDBA620E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644" y="2582992"/>
            <a:ext cx="3736202" cy="1692015"/>
          </a:xfrm>
        </p:spPr>
        <p:txBody>
          <a:bodyPr/>
          <a:lstStyle/>
          <a:p>
            <a:r>
              <a:rPr lang="en-US" dirty="0"/>
              <a:t>Entity </a:t>
            </a:r>
            <a:br>
              <a:rPr lang="en-US" dirty="0"/>
            </a:br>
            <a:r>
              <a:rPr lang="en-US" dirty="0"/>
              <a:t>relation 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92B32-170D-4236-BBDF-FE5BD402F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972" y="324035"/>
            <a:ext cx="4670384" cy="62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7F06BFD5-89B0-45E9-A214-EB401A20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Date Placeholder 35">
            <a:extLst>
              <a:ext uri="{FF2B5EF4-FFF2-40B4-BE49-F238E27FC236}">
                <a16:creationId xmlns:a16="http://schemas.microsoft.com/office/drawing/2014/main" id="{67D7A9D9-0B85-468B-A871-6039B1B08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11/11/2079</a:t>
            </a:r>
          </a:p>
        </p:txBody>
      </p:sp>
    </p:spTree>
    <p:extLst>
      <p:ext uri="{BB962C8B-B14F-4D97-AF65-F5344CB8AC3E}">
        <p14:creationId xmlns:p14="http://schemas.microsoft.com/office/powerpoint/2010/main" val="210086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6E652065-AD9D-47D6-88F6-EDDBA620E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087" y="754194"/>
            <a:ext cx="9133825" cy="897053"/>
          </a:xfrm>
        </p:spPr>
        <p:txBody>
          <a:bodyPr/>
          <a:lstStyle/>
          <a:p>
            <a:r>
              <a:rPr lang="en-US" dirty="0"/>
              <a:t>Relational data structure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4F67FB-5D2B-42F7-A39A-C424A24D8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864" y="1651247"/>
            <a:ext cx="7822269" cy="469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6">
            <a:extLst>
              <a:ext uri="{FF2B5EF4-FFF2-40B4-BE49-F238E27FC236}">
                <a16:creationId xmlns:a16="http://schemas.microsoft.com/office/drawing/2014/main" id="{8B2EC5B8-D87F-4B7D-83F0-1BB54A2A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/>
              <a:t>Project manager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7D5FA63B-DFF2-4FF8-96C6-60B058DA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Date Placeholder 35">
            <a:extLst>
              <a:ext uri="{FF2B5EF4-FFF2-40B4-BE49-F238E27FC236}">
                <a16:creationId xmlns:a16="http://schemas.microsoft.com/office/drawing/2014/main" id="{E2EE381F-8841-4B04-847B-3EEDDFB6E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11/11/2079</a:t>
            </a:r>
          </a:p>
        </p:txBody>
      </p:sp>
    </p:spTree>
    <p:extLst>
      <p:ext uri="{BB962C8B-B14F-4D97-AF65-F5344CB8AC3E}">
        <p14:creationId xmlns:p14="http://schemas.microsoft.com/office/powerpoint/2010/main" val="302299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352</TotalTime>
  <Words>290</Words>
  <Application>Microsoft Office PowerPoint</Application>
  <PresentationFormat>Widescreen</PresentationFormat>
  <Paragraphs>91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Project manager</vt:lpstr>
      <vt:lpstr>Contents</vt:lpstr>
      <vt:lpstr>Introduction</vt:lpstr>
      <vt:lpstr>Problem</vt:lpstr>
      <vt:lpstr>Objectives</vt:lpstr>
      <vt:lpstr>FEATURES</vt:lpstr>
      <vt:lpstr>Importance</vt:lpstr>
      <vt:lpstr>Entity  relation  diagram</vt:lpstr>
      <vt:lpstr>Relational data structure</vt:lpstr>
      <vt:lpstr>Dfd-0</vt:lpstr>
      <vt:lpstr>Dfd-1</vt:lpstr>
      <vt:lpstr>Use case diagram</vt:lpstr>
      <vt:lpstr>PowerPoint Presentation</vt:lpstr>
      <vt:lpstr> 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</dc:title>
  <dc:creator>Samir Shrestha</dc:creator>
  <cp:lastModifiedBy>Samir Shrestha</cp:lastModifiedBy>
  <cp:revision>222</cp:revision>
  <dcterms:created xsi:type="dcterms:W3CDTF">2022-11-13T15:15:44Z</dcterms:created>
  <dcterms:modified xsi:type="dcterms:W3CDTF">2023-02-23T04:15:34Z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